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9E9"/>
    <a:srgbClr val="F9BDBD"/>
    <a:srgbClr val="FDEDED"/>
    <a:srgbClr val="F2A8A8"/>
    <a:srgbClr val="E885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4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8D4082-8AFE-4B47-91C8-4E6719DC110D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306B24-C5B8-442E-93DD-38BFA416AE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205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387600"/>
          </a:xfrm>
        </p:spPr>
        <p:txBody>
          <a:bodyPr anchor="b"/>
          <a:lstStyle>
            <a:lvl1pPr algn="ctr">
              <a:defRPr sz="4705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82"/>
            </a:lvl1pPr>
            <a:lvl2pPr marL="358503" indent="0" algn="ctr">
              <a:buNone/>
              <a:defRPr sz="1568"/>
            </a:lvl2pPr>
            <a:lvl3pPr marL="717006" indent="0" algn="ctr">
              <a:buNone/>
              <a:defRPr sz="1412"/>
            </a:lvl3pPr>
            <a:lvl4pPr marL="1075509" indent="0" algn="ctr">
              <a:buNone/>
              <a:defRPr sz="1254"/>
            </a:lvl4pPr>
            <a:lvl5pPr marL="1434012" indent="0" algn="ctr">
              <a:buNone/>
              <a:defRPr sz="1254"/>
            </a:lvl5pPr>
            <a:lvl6pPr marL="1792516" indent="0" algn="ctr">
              <a:buNone/>
              <a:defRPr sz="1254"/>
            </a:lvl6pPr>
            <a:lvl7pPr marL="2151019" indent="0" algn="ctr">
              <a:buNone/>
              <a:defRPr sz="1254"/>
            </a:lvl7pPr>
            <a:lvl8pPr marL="2509521" indent="0" algn="ctr">
              <a:buNone/>
              <a:defRPr sz="1254"/>
            </a:lvl8pPr>
            <a:lvl9pPr marL="2868024" indent="0" algn="ctr">
              <a:buNone/>
              <a:defRPr sz="1254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17474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817474"/>
              <a:t>9/18/2024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17474"/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17474"/>
            <a:fld id="{B6F15528-21DE-4FAA-801E-634DDDAF4B2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817474"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304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17474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817474"/>
              <a:t>9/18/2024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17474"/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17474"/>
            <a:fld id="{B6F15528-21DE-4FAA-801E-634DDDAF4B2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817474"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658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17474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817474"/>
              <a:t>9/18/2024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17474"/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17474"/>
            <a:fld id="{B6F15528-21DE-4FAA-801E-634DDDAF4B2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817474"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52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17474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817474"/>
              <a:t>9/18/2024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17474"/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17474"/>
            <a:fld id="{B6F15528-21DE-4FAA-801E-634DDDAF4B2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817474"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294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1" cy="2852737"/>
          </a:xfrm>
        </p:spPr>
        <p:txBody>
          <a:bodyPr anchor="b"/>
          <a:lstStyle>
            <a:lvl1pPr>
              <a:defRPr sz="4705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1" cy="1500187"/>
          </a:xfrm>
        </p:spPr>
        <p:txBody>
          <a:bodyPr/>
          <a:lstStyle>
            <a:lvl1pPr marL="0" indent="0">
              <a:buNone/>
              <a:defRPr sz="1882">
                <a:solidFill>
                  <a:schemeClr val="tx1">
                    <a:tint val="75000"/>
                  </a:schemeClr>
                </a:solidFill>
              </a:defRPr>
            </a:lvl1pPr>
            <a:lvl2pPr marL="358503" indent="0">
              <a:buNone/>
              <a:defRPr sz="1568">
                <a:solidFill>
                  <a:schemeClr val="tx1">
                    <a:tint val="75000"/>
                  </a:schemeClr>
                </a:solidFill>
              </a:defRPr>
            </a:lvl2pPr>
            <a:lvl3pPr marL="717006" indent="0">
              <a:buNone/>
              <a:defRPr sz="1412">
                <a:solidFill>
                  <a:schemeClr val="tx1">
                    <a:tint val="75000"/>
                  </a:schemeClr>
                </a:solidFill>
              </a:defRPr>
            </a:lvl3pPr>
            <a:lvl4pPr marL="1075509" indent="0">
              <a:buNone/>
              <a:defRPr sz="1254">
                <a:solidFill>
                  <a:schemeClr val="tx1">
                    <a:tint val="75000"/>
                  </a:schemeClr>
                </a:solidFill>
              </a:defRPr>
            </a:lvl4pPr>
            <a:lvl5pPr marL="1434012" indent="0">
              <a:buNone/>
              <a:defRPr sz="1254">
                <a:solidFill>
                  <a:schemeClr val="tx1">
                    <a:tint val="75000"/>
                  </a:schemeClr>
                </a:solidFill>
              </a:defRPr>
            </a:lvl5pPr>
            <a:lvl6pPr marL="1792516" indent="0">
              <a:buNone/>
              <a:defRPr sz="1254">
                <a:solidFill>
                  <a:schemeClr val="tx1">
                    <a:tint val="75000"/>
                  </a:schemeClr>
                </a:solidFill>
              </a:defRPr>
            </a:lvl6pPr>
            <a:lvl7pPr marL="2151019" indent="0">
              <a:buNone/>
              <a:defRPr sz="1254">
                <a:solidFill>
                  <a:schemeClr val="tx1">
                    <a:tint val="75000"/>
                  </a:schemeClr>
                </a:solidFill>
              </a:defRPr>
            </a:lvl7pPr>
            <a:lvl8pPr marL="2509521" indent="0">
              <a:buNone/>
              <a:defRPr sz="1254">
                <a:solidFill>
                  <a:schemeClr val="tx1">
                    <a:tint val="75000"/>
                  </a:schemeClr>
                </a:solidFill>
              </a:defRPr>
            </a:lvl8pPr>
            <a:lvl9pPr marL="2868024" indent="0">
              <a:buNone/>
              <a:defRPr sz="12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17474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817474"/>
              <a:t>9/18/2024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17474"/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17474"/>
            <a:fld id="{B6F15528-21DE-4FAA-801E-634DDDAF4B2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817474"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75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17474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817474"/>
              <a:t>9/18/2024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17474"/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17474"/>
            <a:fld id="{B6F15528-21DE-4FAA-801E-634DDDAF4B2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817474"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960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681164"/>
            <a:ext cx="5157787" cy="823912"/>
          </a:xfrm>
        </p:spPr>
        <p:txBody>
          <a:bodyPr anchor="b"/>
          <a:lstStyle>
            <a:lvl1pPr marL="0" indent="0">
              <a:buNone/>
              <a:defRPr sz="1882" b="1"/>
            </a:lvl1pPr>
            <a:lvl2pPr marL="358503" indent="0">
              <a:buNone/>
              <a:defRPr sz="1568" b="1"/>
            </a:lvl2pPr>
            <a:lvl3pPr marL="717006" indent="0">
              <a:buNone/>
              <a:defRPr sz="1412" b="1"/>
            </a:lvl3pPr>
            <a:lvl4pPr marL="1075509" indent="0">
              <a:buNone/>
              <a:defRPr sz="1254" b="1"/>
            </a:lvl4pPr>
            <a:lvl5pPr marL="1434012" indent="0">
              <a:buNone/>
              <a:defRPr sz="1254" b="1"/>
            </a:lvl5pPr>
            <a:lvl6pPr marL="1792516" indent="0">
              <a:buNone/>
              <a:defRPr sz="1254" b="1"/>
            </a:lvl6pPr>
            <a:lvl7pPr marL="2151019" indent="0">
              <a:buNone/>
              <a:defRPr sz="1254" b="1"/>
            </a:lvl7pPr>
            <a:lvl8pPr marL="2509521" indent="0">
              <a:buNone/>
              <a:defRPr sz="1254" b="1"/>
            </a:lvl8pPr>
            <a:lvl9pPr marL="2868024" indent="0">
              <a:buNone/>
              <a:defRPr sz="1254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4"/>
            <a:ext cx="5183188" cy="823912"/>
          </a:xfrm>
        </p:spPr>
        <p:txBody>
          <a:bodyPr anchor="b"/>
          <a:lstStyle>
            <a:lvl1pPr marL="0" indent="0">
              <a:buNone/>
              <a:defRPr sz="1882" b="1"/>
            </a:lvl1pPr>
            <a:lvl2pPr marL="358503" indent="0">
              <a:buNone/>
              <a:defRPr sz="1568" b="1"/>
            </a:lvl2pPr>
            <a:lvl3pPr marL="717006" indent="0">
              <a:buNone/>
              <a:defRPr sz="1412" b="1"/>
            </a:lvl3pPr>
            <a:lvl4pPr marL="1075509" indent="0">
              <a:buNone/>
              <a:defRPr sz="1254" b="1"/>
            </a:lvl4pPr>
            <a:lvl5pPr marL="1434012" indent="0">
              <a:buNone/>
              <a:defRPr sz="1254" b="1"/>
            </a:lvl5pPr>
            <a:lvl6pPr marL="1792516" indent="0">
              <a:buNone/>
              <a:defRPr sz="1254" b="1"/>
            </a:lvl6pPr>
            <a:lvl7pPr marL="2151019" indent="0">
              <a:buNone/>
              <a:defRPr sz="1254" b="1"/>
            </a:lvl7pPr>
            <a:lvl8pPr marL="2509521" indent="0">
              <a:buNone/>
              <a:defRPr sz="1254" b="1"/>
            </a:lvl8pPr>
            <a:lvl9pPr marL="2868024" indent="0">
              <a:buNone/>
              <a:defRPr sz="1254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17474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817474"/>
              <a:t>9/18/2024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17474"/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17474"/>
            <a:fld id="{B6F15528-21DE-4FAA-801E-634DDDAF4B2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817474"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27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17474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817474"/>
              <a:t>9/18/2024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17474"/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17474"/>
            <a:fld id="{B6F15528-21DE-4FAA-801E-634DDDAF4B2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817474"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489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17474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817474"/>
              <a:t>9/18/2024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17474"/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17474"/>
            <a:fld id="{B6F15528-21DE-4FAA-801E-634DDDAF4B2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817474"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244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1"/>
            <a:ext cx="3932238" cy="1600200"/>
          </a:xfrm>
        </p:spPr>
        <p:txBody>
          <a:bodyPr anchor="b"/>
          <a:lstStyle>
            <a:lvl1pPr>
              <a:defRPr sz="2509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2509"/>
            </a:lvl1pPr>
            <a:lvl2pPr>
              <a:defRPr sz="2196"/>
            </a:lvl2pPr>
            <a:lvl3pPr>
              <a:defRPr sz="1882"/>
            </a:lvl3pPr>
            <a:lvl4pPr>
              <a:defRPr sz="1568"/>
            </a:lvl4pPr>
            <a:lvl5pPr>
              <a:defRPr sz="1568"/>
            </a:lvl5pPr>
            <a:lvl6pPr>
              <a:defRPr sz="1568"/>
            </a:lvl6pPr>
            <a:lvl7pPr>
              <a:defRPr sz="1568"/>
            </a:lvl7pPr>
            <a:lvl8pPr>
              <a:defRPr sz="1568"/>
            </a:lvl8pPr>
            <a:lvl9pPr>
              <a:defRPr sz="1568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</p:spPr>
        <p:txBody>
          <a:bodyPr/>
          <a:lstStyle>
            <a:lvl1pPr marL="0" indent="0">
              <a:buNone/>
              <a:defRPr sz="1254"/>
            </a:lvl1pPr>
            <a:lvl2pPr marL="358503" indent="0">
              <a:buNone/>
              <a:defRPr sz="1098"/>
            </a:lvl2pPr>
            <a:lvl3pPr marL="717006" indent="0">
              <a:buNone/>
              <a:defRPr sz="941"/>
            </a:lvl3pPr>
            <a:lvl4pPr marL="1075509" indent="0">
              <a:buNone/>
              <a:defRPr sz="784"/>
            </a:lvl4pPr>
            <a:lvl5pPr marL="1434012" indent="0">
              <a:buNone/>
              <a:defRPr sz="784"/>
            </a:lvl5pPr>
            <a:lvl6pPr marL="1792516" indent="0">
              <a:buNone/>
              <a:defRPr sz="784"/>
            </a:lvl6pPr>
            <a:lvl7pPr marL="2151019" indent="0">
              <a:buNone/>
              <a:defRPr sz="784"/>
            </a:lvl7pPr>
            <a:lvl8pPr marL="2509521" indent="0">
              <a:buNone/>
              <a:defRPr sz="784"/>
            </a:lvl8pPr>
            <a:lvl9pPr marL="2868024" indent="0">
              <a:buNone/>
              <a:defRPr sz="784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17474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817474"/>
              <a:t>9/18/2024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17474"/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17474"/>
            <a:fld id="{B6F15528-21DE-4FAA-801E-634DDDAF4B2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817474"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31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1"/>
            <a:ext cx="3932238" cy="1600200"/>
          </a:xfrm>
        </p:spPr>
        <p:txBody>
          <a:bodyPr anchor="b"/>
          <a:lstStyle>
            <a:lvl1pPr>
              <a:defRPr sz="2509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2509"/>
            </a:lvl1pPr>
            <a:lvl2pPr marL="358503" indent="0">
              <a:buNone/>
              <a:defRPr sz="2196"/>
            </a:lvl2pPr>
            <a:lvl3pPr marL="717006" indent="0">
              <a:buNone/>
              <a:defRPr sz="1882"/>
            </a:lvl3pPr>
            <a:lvl4pPr marL="1075509" indent="0">
              <a:buNone/>
              <a:defRPr sz="1568"/>
            </a:lvl4pPr>
            <a:lvl5pPr marL="1434012" indent="0">
              <a:buNone/>
              <a:defRPr sz="1568"/>
            </a:lvl5pPr>
            <a:lvl6pPr marL="1792516" indent="0">
              <a:buNone/>
              <a:defRPr sz="1568"/>
            </a:lvl6pPr>
            <a:lvl7pPr marL="2151019" indent="0">
              <a:buNone/>
              <a:defRPr sz="1568"/>
            </a:lvl7pPr>
            <a:lvl8pPr marL="2509521" indent="0">
              <a:buNone/>
              <a:defRPr sz="1568"/>
            </a:lvl8pPr>
            <a:lvl9pPr marL="2868024" indent="0">
              <a:buNone/>
              <a:defRPr sz="1568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</p:spPr>
        <p:txBody>
          <a:bodyPr/>
          <a:lstStyle>
            <a:lvl1pPr marL="0" indent="0">
              <a:buNone/>
              <a:defRPr sz="1254"/>
            </a:lvl1pPr>
            <a:lvl2pPr marL="358503" indent="0">
              <a:buNone/>
              <a:defRPr sz="1098"/>
            </a:lvl2pPr>
            <a:lvl3pPr marL="717006" indent="0">
              <a:buNone/>
              <a:defRPr sz="941"/>
            </a:lvl3pPr>
            <a:lvl4pPr marL="1075509" indent="0">
              <a:buNone/>
              <a:defRPr sz="784"/>
            </a:lvl4pPr>
            <a:lvl5pPr marL="1434012" indent="0">
              <a:buNone/>
              <a:defRPr sz="784"/>
            </a:lvl5pPr>
            <a:lvl6pPr marL="1792516" indent="0">
              <a:buNone/>
              <a:defRPr sz="784"/>
            </a:lvl6pPr>
            <a:lvl7pPr marL="2151019" indent="0">
              <a:buNone/>
              <a:defRPr sz="784"/>
            </a:lvl7pPr>
            <a:lvl8pPr marL="2509521" indent="0">
              <a:buNone/>
              <a:defRPr sz="784"/>
            </a:lvl8pPr>
            <a:lvl9pPr marL="2868024" indent="0">
              <a:buNone/>
              <a:defRPr sz="784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17474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817474"/>
              <a:t>9/18/2024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17474"/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17474"/>
            <a:fld id="{B6F15528-21DE-4FAA-801E-634DDDAF4B2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817474"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341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17474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817474"/>
              <a:t>9/18/2024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1"/>
            <a:ext cx="4114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17474"/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17474"/>
            <a:fld id="{B6F15528-21DE-4FAA-801E-634DDDAF4B2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817474"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910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17006" rtl="0" eaLnBrk="1" latinLnBrk="0" hangingPunct="1">
        <a:lnSpc>
          <a:spcPct val="90000"/>
        </a:lnSpc>
        <a:spcBef>
          <a:spcPct val="0"/>
        </a:spcBef>
        <a:buNone/>
        <a:defRPr sz="34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251" indent="-179251" algn="l" defTabSz="717006" rtl="0" eaLnBrk="1" latinLnBrk="0" hangingPunct="1">
        <a:lnSpc>
          <a:spcPct val="90000"/>
        </a:lnSpc>
        <a:spcBef>
          <a:spcPts val="784"/>
        </a:spcBef>
        <a:buFont typeface="Arial" panose="020B0604020202020204" pitchFamily="34" charset="0"/>
        <a:buChar char="•"/>
        <a:defRPr sz="2196" kern="1200">
          <a:solidFill>
            <a:schemeClr val="tx1"/>
          </a:solidFill>
          <a:latin typeface="+mn-lt"/>
          <a:ea typeface="+mn-ea"/>
          <a:cs typeface="+mn-cs"/>
        </a:defRPr>
      </a:lvl1pPr>
      <a:lvl2pPr marL="537754" indent="-179251" algn="l" defTabSz="717006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2pPr>
      <a:lvl3pPr marL="896257" indent="-179251" algn="l" defTabSz="717006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568" kern="1200">
          <a:solidFill>
            <a:schemeClr val="tx1"/>
          </a:solidFill>
          <a:latin typeface="+mn-lt"/>
          <a:ea typeface="+mn-ea"/>
          <a:cs typeface="+mn-cs"/>
        </a:defRPr>
      </a:lvl3pPr>
      <a:lvl4pPr marL="1254760" indent="-179251" algn="l" defTabSz="717006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12" kern="1200">
          <a:solidFill>
            <a:schemeClr val="tx1"/>
          </a:solidFill>
          <a:latin typeface="+mn-lt"/>
          <a:ea typeface="+mn-ea"/>
          <a:cs typeface="+mn-cs"/>
        </a:defRPr>
      </a:lvl4pPr>
      <a:lvl5pPr marL="1613264" indent="-179251" algn="l" defTabSz="717006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12" kern="1200">
          <a:solidFill>
            <a:schemeClr val="tx1"/>
          </a:solidFill>
          <a:latin typeface="+mn-lt"/>
          <a:ea typeface="+mn-ea"/>
          <a:cs typeface="+mn-cs"/>
        </a:defRPr>
      </a:lvl5pPr>
      <a:lvl6pPr marL="1971767" indent="-179251" algn="l" defTabSz="717006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12" kern="1200">
          <a:solidFill>
            <a:schemeClr val="tx1"/>
          </a:solidFill>
          <a:latin typeface="+mn-lt"/>
          <a:ea typeface="+mn-ea"/>
          <a:cs typeface="+mn-cs"/>
        </a:defRPr>
      </a:lvl6pPr>
      <a:lvl7pPr marL="2330270" indent="-179251" algn="l" defTabSz="717006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12" kern="1200">
          <a:solidFill>
            <a:schemeClr val="tx1"/>
          </a:solidFill>
          <a:latin typeface="+mn-lt"/>
          <a:ea typeface="+mn-ea"/>
          <a:cs typeface="+mn-cs"/>
        </a:defRPr>
      </a:lvl7pPr>
      <a:lvl8pPr marL="2688773" indent="-179251" algn="l" defTabSz="717006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12" kern="1200">
          <a:solidFill>
            <a:schemeClr val="tx1"/>
          </a:solidFill>
          <a:latin typeface="+mn-lt"/>
          <a:ea typeface="+mn-ea"/>
          <a:cs typeface="+mn-cs"/>
        </a:defRPr>
      </a:lvl8pPr>
      <a:lvl9pPr marL="3047276" indent="-179251" algn="l" defTabSz="717006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7006" rtl="0" eaLnBrk="1" latinLnBrk="0" hangingPunct="1">
        <a:defRPr sz="1412" kern="1200">
          <a:solidFill>
            <a:schemeClr val="tx1"/>
          </a:solidFill>
          <a:latin typeface="+mn-lt"/>
          <a:ea typeface="+mn-ea"/>
          <a:cs typeface="+mn-cs"/>
        </a:defRPr>
      </a:lvl1pPr>
      <a:lvl2pPr marL="358503" algn="l" defTabSz="717006" rtl="0" eaLnBrk="1" latinLnBrk="0" hangingPunct="1">
        <a:defRPr sz="1412" kern="1200">
          <a:solidFill>
            <a:schemeClr val="tx1"/>
          </a:solidFill>
          <a:latin typeface="+mn-lt"/>
          <a:ea typeface="+mn-ea"/>
          <a:cs typeface="+mn-cs"/>
        </a:defRPr>
      </a:lvl2pPr>
      <a:lvl3pPr marL="717006" algn="l" defTabSz="717006" rtl="0" eaLnBrk="1" latinLnBrk="0" hangingPunct="1">
        <a:defRPr sz="1412" kern="1200">
          <a:solidFill>
            <a:schemeClr val="tx1"/>
          </a:solidFill>
          <a:latin typeface="+mn-lt"/>
          <a:ea typeface="+mn-ea"/>
          <a:cs typeface="+mn-cs"/>
        </a:defRPr>
      </a:lvl3pPr>
      <a:lvl4pPr marL="1075509" algn="l" defTabSz="717006" rtl="0" eaLnBrk="1" latinLnBrk="0" hangingPunct="1">
        <a:defRPr sz="1412" kern="1200">
          <a:solidFill>
            <a:schemeClr val="tx1"/>
          </a:solidFill>
          <a:latin typeface="+mn-lt"/>
          <a:ea typeface="+mn-ea"/>
          <a:cs typeface="+mn-cs"/>
        </a:defRPr>
      </a:lvl4pPr>
      <a:lvl5pPr marL="1434012" algn="l" defTabSz="717006" rtl="0" eaLnBrk="1" latinLnBrk="0" hangingPunct="1">
        <a:defRPr sz="1412" kern="1200">
          <a:solidFill>
            <a:schemeClr val="tx1"/>
          </a:solidFill>
          <a:latin typeface="+mn-lt"/>
          <a:ea typeface="+mn-ea"/>
          <a:cs typeface="+mn-cs"/>
        </a:defRPr>
      </a:lvl5pPr>
      <a:lvl6pPr marL="1792516" algn="l" defTabSz="717006" rtl="0" eaLnBrk="1" latinLnBrk="0" hangingPunct="1">
        <a:defRPr sz="1412" kern="1200">
          <a:solidFill>
            <a:schemeClr val="tx1"/>
          </a:solidFill>
          <a:latin typeface="+mn-lt"/>
          <a:ea typeface="+mn-ea"/>
          <a:cs typeface="+mn-cs"/>
        </a:defRPr>
      </a:lvl6pPr>
      <a:lvl7pPr marL="2151019" algn="l" defTabSz="717006" rtl="0" eaLnBrk="1" latinLnBrk="0" hangingPunct="1">
        <a:defRPr sz="1412" kern="1200">
          <a:solidFill>
            <a:schemeClr val="tx1"/>
          </a:solidFill>
          <a:latin typeface="+mn-lt"/>
          <a:ea typeface="+mn-ea"/>
          <a:cs typeface="+mn-cs"/>
        </a:defRPr>
      </a:lvl7pPr>
      <a:lvl8pPr marL="2509521" algn="l" defTabSz="717006" rtl="0" eaLnBrk="1" latinLnBrk="0" hangingPunct="1">
        <a:defRPr sz="1412" kern="1200">
          <a:solidFill>
            <a:schemeClr val="tx1"/>
          </a:solidFill>
          <a:latin typeface="+mn-lt"/>
          <a:ea typeface="+mn-ea"/>
          <a:cs typeface="+mn-cs"/>
        </a:defRPr>
      </a:lvl8pPr>
      <a:lvl9pPr marL="2868024" algn="l" defTabSz="717006" rtl="0" eaLnBrk="1" latinLnBrk="0" hangingPunct="1">
        <a:defRPr sz="14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9000">
              <a:srgbClr val="FFF5F3"/>
            </a:gs>
            <a:gs pos="49000">
              <a:srgbClr val="F8AEAE"/>
            </a:gs>
            <a:gs pos="75000">
              <a:srgbClr val="EE9292"/>
            </a:gs>
            <a:gs pos="100000">
              <a:srgbClr val="F0AE9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 txBox="1">
            <a:spLocks noGrp="1"/>
          </p:cNvSpPr>
          <p:nvPr>
            <p:ph type="title"/>
          </p:nvPr>
        </p:nvSpPr>
        <p:spPr>
          <a:xfrm>
            <a:off x="3632607" y="131939"/>
            <a:ext cx="4962677" cy="369332"/>
          </a:xfrm>
          <a:prstGeom prst="rect">
            <a:avLst/>
          </a:prstGeom>
          <a:gradFill>
            <a:gsLst>
              <a:gs pos="100000">
                <a:srgbClr val="F2A8A8"/>
              </a:gs>
              <a:gs pos="79000">
                <a:srgbClr val="FCDCDC"/>
              </a:gs>
              <a:gs pos="100000">
                <a:srgbClr val="F5BDBD"/>
              </a:gs>
            </a:gsLst>
            <a:lin ang="5400000" scaled="1"/>
          </a:gradFill>
          <a:ln w="2857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 defTabSz="817474"/>
            <a:r>
              <a:rPr lang="en-GB" sz="2000" b="1" dirty="0" smtClean="0"/>
              <a:t>WPS Safeguarding </a:t>
            </a:r>
            <a:r>
              <a:rPr lang="en-GB" sz="2000" b="1" dirty="0"/>
              <a:t>Curriculum Map</a:t>
            </a:r>
            <a:endParaRPr lang="en-GB" sz="2000" b="1" dirty="0">
              <a:ln/>
              <a:solidFill>
                <a:srgbClr val="FFC000"/>
              </a:solidFill>
              <a:latin typeface="Calibri" panose="020F0502020204030204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48186" y="613657"/>
            <a:ext cx="11550446" cy="3732689"/>
          </a:xfrm>
          <a:gradFill>
            <a:gsLst>
              <a:gs pos="39000">
                <a:srgbClr val="FDEDED"/>
              </a:gs>
              <a:gs pos="57000">
                <a:srgbClr val="FCDCDC"/>
              </a:gs>
              <a:gs pos="92000">
                <a:srgbClr val="F2A8A8"/>
              </a:gs>
              <a:gs pos="75000">
                <a:srgbClr val="F5BDBD"/>
              </a:gs>
            </a:gsLst>
            <a:lin ang="5400000" scaled="1"/>
          </a:gradFill>
          <a:ln w="381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Annual safeguarding training for all staff,  </a:t>
            </a:r>
            <a:r>
              <a:rPr lang="en-GB" sz="1000" dirty="0" smtClean="0"/>
              <a:t>yearly </a:t>
            </a:r>
            <a:r>
              <a:rPr lang="en-GB" sz="1000" dirty="0"/>
              <a:t>training for </a:t>
            </a:r>
            <a:r>
              <a:rPr lang="en-GB" sz="1000" dirty="0" smtClean="0"/>
              <a:t>DSL</a:t>
            </a:r>
            <a:r>
              <a:rPr lang="en-GB" sz="1000" dirty="0"/>
              <a:t>, the use of  concern record by all staff to record, action and track incidents that cause concern.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 Staff Development meetings provide updates on current safeguarding arrangements. Specific workshops provided such as training on trauma, positive touch etc.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Clear induction procedures for new staff.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Assemblies regularly and throughout the year focused on kindness, empathy, developing good relationships, anti-bullying, responsible behaviour, staying safe online, personal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000" dirty="0" smtClean="0"/>
              <a:t>       safety </a:t>
            </a:r>
            <a:r>
              <a:rPr lang="en-GB" sz="1000" dirty="0"/>
              <a:t>and staying safe when out and about (e.g. </a:t>
            </a:r>
            <a:r>
              <a:rPr lang="en-GB" sz="1000" dirty="0" smtClean="0"/>
              <a:t>road safety).</a:t>
            </a:r>
            <a:endParaRPr lang="en-GB" sz="1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NSPCC assembly and workshops every 2 years – whole school assembly and workshops with pupils in Y5&amp;6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Online Safety through computing curriculum and never miss and opportunity, </a:t>
            </a:r>
            <a:r>
              <a:rPr lang="en-GB" sz="1000" dirty="0" err="1"/>
              <a:t>Woolton</a:t>
            </a:r>
            <a:r>
              <a:rPr lang="en-GB" sz="1000" dirty="0"/>
              <a:t> Web way and parents/carers Newsletter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Regular reminders to parents about how to help children stay safe online, sleep well etc. Useful links and tips shared on twitter.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parents of these and signpost parents to other useful information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Our RE curriculum includes units which celebrate diversity and caring for others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Positive behaviour management  weekly themes.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Themed weeks highlighting the importance of kindness and positive relationships.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Transition work each year on moving year group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Admin Team ensure that information about pupils’ allergies is shared with staff.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‘Open Door’ policy with parents – frequent communication is welcomed and encouraged by staff.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Positive mental health &amp; well-being – Team Teach trained staff,  Pastoral Support Team,  Quiet Place, Time to talk, Think yourself Great, </a:t>
            </a:r>
            <a:r>
              <a:rPr lang="en-GB" sz="1000" dirty="0" err="1"/>
              <a:t>Gingerbear</a:t>
            </a:r>
            <a:endParaRPr lang="en-GB" sz="1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school &amp; support sought from external agencies (CAHMS, play therapy etc.) when required. </a:t>
            </a:r>
            <a:r>
              <a:rPr lang="en-GB" sz="1000" dirty="0" err="1"/>
              <a:t>Lunchclub</a:t>
            </a:r>
            <a:r>
              <a:rPr lang="en-GB" sz="1000" dirty="0"/>
              <a:t> provision for specific children – a safe space.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Site risk assessments in place and regular off-site risk assessments and permissions completed when organising trips and off-site activities.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Family Support Worker works closely with families across the school, supporting mental and physical health and well-being, good routines and parenting support,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including working alongside health professionals and </a:t>
            </a:r>
            <a:r>
              <a:rPr lang="en-GB" sz="1000" dirty="0" err="1"/>
              <a:t>Foodbanks</a:t>
            </a:r>
            <a:r>
              <a:rPr lang="en-GB" sz="1000" dirty="0"/>
              <a:t> where necessary. Specific workshops delivered, e.g. safe use of the internet at home, laptop provision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Work with health services re immunisations, health &amp; weight checks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Regular fire drills, ensuring pupils know what to do in the case of an emergency. Staff review of lock down </a:t>
            </a:r>
            <a:r>
              <a:rPr lang="en-GB" sz="1000" dirty="0" smtClean="0"/>
              <a:t>procedure</a:t>
            </a:r>
            <a:endParaRPr lang="en-GB" sz="1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School Council are proactive in listening to pupils’ views and acting on concerns and ideas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The use of the outdoor environment and local community to promote health &amp; well-being – sports &amp; PE activities, LSSP Activities, Cross Country</a:t>
            </a:r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348186" y="4414683"/>
            <a:ext cx="2615381" cy="327432"/>
          </a:xfrm>
          <a:prstGeom prst="rect">
            <a:avLst/>
          </a:prstGeom>
          <a:gradFill>
            <a:gsLst>
              <a:gs pos="0">
                <a:srgbClr val="F9BDBD"/>
              </a:gs>
              <a:gs pos="50000">
                <a:srgbClr val="F8AEAE"/>
              </a:gs>
              <a:gs pos="100000">
                <a:srgbClr val="F0AE9C"/>
              </a:gs>
            </a:gsLst>
            <a:lin ang="5400000" scaled="1"/>
          </a:gradFill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179251" indent="-179251" algn="l" defTabSz="717006" rtl="0" eaLnBrk="1" latinLnBrk="0" hangingPunct="1">
              <a:lnSpc>
                <a:spcPct val="90000"/>
              </a:lnSpc>
              <a:spcBef>
                <a:spcPts val="784"/>
              </a:spcBef>
              <a:buFont typeface="Arial" panose="020B0604020202020204" pitchFamily="34" charset="0"/>
              <a:buChar char="•"/>
              <a:defRPr sz="21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75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25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5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476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326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7176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027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88773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276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GB" sz="1400" b="1" dirty="0" smtClean="0"/>
              <a:t>Year 3 </a:t>
            </a:r>
            <a:endParaRPr lang="en-GB" sz="1600" b="1" dirty="0"/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3187251" y="4688550"/>
            <a:ext cx="2675973" cy="211661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179251" indent="-179251" algn="l" defTabSz="717006" rtl="0" eaLnBrk="1" latinLnBrk="0" hangingPunct="1">
              <a:lnSpc>
                <a:spcPct val="90000"/>
              </a:lnSpc>
              <a:spcBef>
                <a:spcPts val="784"/>
              </a:spcBef>
              <a:buFont typeface="Arial" panose="020B0604020202020204" pitchFamily="34" charset="0"/>
              <a:buChar char="•"/>
              <a:defRPr sz="21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75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25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5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476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326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7176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027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88773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276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en-GB" sz="900" dirty="0"/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6129552" y="4670323"/>
            <a:ext cx="2723537" cy="2145763"/>
          </a:xfrm>
          <a:prstGeom prst="rect">
            <a:avLst/>
          </a:prstGeom>
          <a:gradFill>
            <a:gsLst>
              <a:gs pos="90260">
                <a:srgbClr val="F2A8A8"/>
              </a:gs>
              <a:gs pos="48000">
                <a:srgbClr val="F9BDBD"/>
              </a:gs>
            </a:gsLst>
            <a:lin ang="5400000" scaled="1"/>
          </a:gradFill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179251" indent="-179251" algn="l" defTabSz="717006" rtl="0" eaLnBrk="1" latinLnBrk="0" hangingPunct="1">
              <a:lnSpc>
                <a:spcPct val="90000"/>
              </a:lnSpc>
              <a:spcBef>
                <a:spcPts val="784"/>
              </a:spcBef>
              <a:buFont typeface="Arial" panose="020B0604020202020204" pitchFamily="34" charset="0"/>
              <a:buChar char="•"/>
              <a:defRPr sz="21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75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25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5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476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326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7176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027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88773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276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/>
              <a:t>E-safety through computing curriculum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It’s </a:t>
            </a:r>
            <a:r>
              <a:rPr lang="en-GB" sz="900" dirty="0"/>
              <a:t>my Body’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‘</a:t>
            </a:r>
            <a:r>
              <a:rPr lang="en-GB" sz="900" dirty="0"/>
              <a:t>Risks and Pressures’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Children’s </a:t>
            </a:r>
            <a:r>
              <a:rPr lang="en-GB" sz="900" dirty="0"/>
              <a:t>First Aid classes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Intervention </a:t>
            </a:r>
            <a:r>
              <a:rPr lang="en-GB" sz="900" dirty="0"/>
              <a:t>groups to support pupils</a:t>
            </a:r>
          </a:p>
          <a:p>
            <a:pPr marL="0" indent="176213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900" dirty="0"/>
              <a:t>social and communication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Start </a:t>
            </a:r>
            <a:r>
              <a:rPr lang="en-GB" sz="900" dirty="0"/>
              <a:t>the Year meetings – sharing key</a:t>
            </a:r>
          </a:p>
          <a:p>
            <a:pPr marL="0" indent="176213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900" dirty="0"/>
              <a:t>information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interactions </a:t>
            </a:r>
            <a:r>
              <a:rPr lang="en-GB" sz="900" dirty="0"/>
              <a:t>and pastoral support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Weekly </a:t>
            </a:r>
            <a:r>
              <a:rPr lang="en-GB" sz="900" dirty="0"/>
              <a:t>class / year group assemblies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Circle </a:t>
            </a:r>
            <a:r>
              <a:rPr lang="en-GB" sz="900" dirty="0"/>
              <a:t>time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Feelings </a:t>
            </a:r>
            <a:r>
              <a:rPr lang="en-GB" sz="900" dirty="0"/>
              <a:t>diaries and charts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Enhanced </a:t>
            </a:r>
            <a:r>
              <a:rPr lang="en-GB" sz="900" dirty="0"/>
              <a:t>communication with parents</a:t>
            </a:r>
          </a:p>
          <a:p>
            <a:pPr marL="0" indent="176213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900" dirty="0"/>
              <a:t>of key pupils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Forest </a:t>
            </a:r>
            <a:r>
              <a:rPr lang="en-GB" sz="900" dirty="0"/>
              <a:t>Schools. </a:t>
            </a:r>
          </a:p>
        </p:txBody>
      </p:sp>
      <p:sp>
        <p:nvSpPr>
          <p:cNvPr id="11" name="Content Placeholder 5"/>
          <p:cNvSpPr txBox="1">
            <a:spLocks/>
          </p:cNvSpPr>
          <p:nvPr/>
        </p:nvSpPr>
        <p:spPr>
          <a:xfrm>
            <a:off x="9204591" y="4688550"/>
            <a:ext cx="2694041" cy="211661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179251" indent="-179251" algn="l" defTabSz="717006" rtl="0" eaLnBrk="1" latinLnBrk="0" hangingPunct="1">
              <a:lnSpc>
                <a:spcPct val="90000"/>
              </a:lnSpc>
              <a:spcBef>
                <a:spcPts val="784"/>
              </a:spcBef>
              <a:buFont typeface="Arial" panose="020B0604020202020204" pitchFamily="34" charset="0"/>
              <a:buChar char="•"/>
              <a:defRPr sz="21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75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25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5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476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326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7176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027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88773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276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en-GB" sz="900" dirty="0"/>
          </a:p>
        </p:txBody>
      </p:sp>
      <p:sp>
        <p:nvSpPr>
          <p:cNvPr id="12" name="Content Placeholder 5"/>
          <p:cNvSpPr txBox="1">
            <a:spLocks/>
          </p:cNvSpPr>
          <p:nvPr/>
        </p:nvSpPr>
        <p:spPr>
          <a:xfrm>
            <a:off x="348186" y="4680892"/>
            <a:ext cx="2615381" cy="2135194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179251" indent="-179251" algn="l" defTabSz="717006" rtl="0" eaLnBrk="1" latinLnBrk="0" hangingPunct="1">
              <a:lnSpc>
                <a:spcPct val="90000"/>
              </a:lnSpc>
              <a:spcBef>
                <a:spcPts val="784"/>
              </a:spcBef>
              <a:buFont typeface="Arial" panose="020B0604020202020204" pitchFamily="34" charset="0"/>
              <a:buChar char="•"/>
              <a:defRPr sz="21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75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25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5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476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326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7176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027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88773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276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n-GB" sz="900" dirty="0"/>
          </a:p>
        </p:txBody>
      </p:sp>
      <p:sp>
        <p:nvSpPr>
          <p:cNvPr id="13" name="Content Placeholder 5"/>
          <p:cNvSpPr txBox="1">
            <a:spLocks/>
          </p:cNvSpPr>
          <p:nvPr/>
        </p:nvSpPr>
        <p:spPr>
          <a:xfrm>
            <a:off x="3181473" y="4414683"/>
            <a:ext cx="2681751" cy="281658"/>
          </a:xfrm>
          <a:prstGeom prst="rect">
            <a:avLst/>
          </a:prstGeom>
          <a:gradFill>
            <a:gsLst>
              <a:gs pos="0">
                <a:srgbClr val="F9BDBD"/>
              </a:gs>
              <a:gs pos="59000">
                <a:srgbClr val="F8AEAE"/>
              </a:gs>
              <a:gs pos="100000">
                <a:srgbClr val="F0AE9C"/>
              </a:gs>
            </a:gsLst>
            <a:lin ang="5400000" scaled="1"/>
          </a:gradFill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179251" indent="-179251" algn="l" defTabSz="717006" rtl="0" eaLnBrk="1" latinLnBrk="0" hangingPunct="1">
              <a:lnSpc>
                <a:spcPct val="90000"/>
              </a:lnSpc>
              <a:spcBef>
                <a:spcPts val="784"/>
              </a:spcBef>
              <a:buFont typeface="Arial" panose="020B0604020202020204" pitchFamily="34" charset="0"/>
              <a:buChar char="•"/>
              <a:defRPr sz="21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75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25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5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476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326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7176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027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88773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276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GB" sz="1400" b="1" dirty="0" smtClean="0"/>
              <a:t>Year 4 </a:t>
            </a:r>
            <a:endParaRPr lang="en-GB" sz="1400" b="1" dirty="0"/>
          </a:p>
        </p:txBody>
      </p:sp>
      <p:sp>
        <p:nvSpPr>
          <p:cNvPr id="14" name="Content Placeholder 5"/>
          <p:cNvSpPr txBox="1">
            <a:spLocks/>
          </p:cNvSpPr>
          <p:nvPr/>
        </p:nvSpPr>
        <p:spPr>
          <a:xfrm>
            <a:off x="6129552" y="4414683"/>
            <a:ext cx="2723537" cy="264213"/>
          </a:xfrm>
          <a:prstGeom prst="rect">
            <a:avLst/>
          </a:prstGeom>
          <a:gradFill>
            <a:gsLst>
              <a:gs pos="0">
                <a:srgbClr val="F9BDBD"/>
              </a:gs>
              <a:gs pos="54000">
                <a:srgbClr val="F8AEAE"/>
              </a:gs>
              <a:gs pos="100000">
                <a:srgbClr val="F0AE9C"/>
              </a:gs>
            </a:gsLst>
            <a:lin ang="5400000" scaled="1"/>
          </a:gradFill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179251" indent="-179251" algn="l" defTabSz="717006" rtl="0" eaLnBrk="1" latinLnBrk="0" hangingPunct="1">
              <a:lnSpc>
                <a:spcPct val="90000"/>
              </a:lnSpc>
              <a:spcBef>
                <a:spcPts val="784"/>
              </a:spcBef>
              <a:buFont typeface="Arial" panose="020B0604020202020204" pitchFamily="34" charset="0"/>
              <a:buChar char="•"/>
              <a:defRPr sz="21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75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25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5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476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326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7176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027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88773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276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GB" sz="1400" b="1" dirty="0" smtClean="0"/>
              <a:t> Year 5 </a:t>
            </a:r>
            <a:endParaRPr lang="en-GB" sz="2000" b="1" dirty="0"/>
          </a:p>
        </p:txBody>
      </p:sp>
      <p:sp>
        <p:nvSpPr>
          <p:cNvPr id="15" name="Content Placeholder 5"/>
          <p:cNvSpPr txBox="1">
            <a:spLocks/>
          </p:cNvSpPr>
          <p:nvPr/>
        </p:nvSpPr>
        <p:spPr>
          <a:xfrm>
            <a:off x="9204591" y="4405715"/>
            <a:ext cx="2694041" cy="282835"/>
          </a:xfrm>
          <a:prstGeom prst="rect">
            <a:avLst/>
          </a:prstGeom>
          <a:gradFill>
            <a:gsLst>
              <a:gs pos="0">
                <a:srgbClr val="F9BDBD"/>
              </a:gs>
              <a:gs pos="76000">
                <a:srgbClr val="F2A8A8"/>
              </a:gs>
            </a:gsLst>
            <a:lin ang="5400000" scaled="1"/>
          </a:gradFill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179251" indent="-179251" algn="l" defTabSz="717006" rtl="0" eaLnBrk="1" latinLnBrk="0" hangingPunct="1">
              <a:lnSpc>
                <a:spcPct val="90000"/>
              </a:lnSpc>
              <a:spcBef>
                <a:spcPts val="784"/>
              </a:spcBef>
              <a:buFont typeface="Arial" panose="020B0604020202020204" pitchFamily="34" charset="0"/>
              <a:buChar char="•"/>
              <a:defRPr sz="21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75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25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5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476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326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7176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027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88773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276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GB" sz="1400" b="1" dirty="0" smtClean="0"/>
              <a:t>Year 6 </a:t>
            </a:r>
            <a:endParaRPr lang="en-GB" sz="1400" b="1" dirty="0"/>
          </a:p>
        </p:txBody>
      </p:sp>
      <p:sp>
        <p:nvSpPr>
          <p:cNvPr id="16" name="Rectangle 15"/>
          <p:cNvSpPr/>
          <p:nvPr/>
        </p:nvSpPr>
        <p:spPr>
          <a:xfrm>
            <a:off x="377680" y="4731195"/>
            <a:ext cx="2549021" cy="2031325"/>
          </a:xfrm>
          <a:prstGeom prst="rect">
            <a:avLst/>
          </a:prstGeom>
          <a:gradFill>
            <a:gsLst>
              <a:gs pos="94156">
                <a:srgbClr val="F2A8A8"/>
              </a:gs>
              <a:gs pos="23000">
                <a:srgbClr val="F5BDBD"/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‘Keeping Safe in School’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End of the day routines, meeting</a:t>
            </a:r>
          </a:p>
          <a:p>
            <a:pPr marL="176213"/>
            <a:r>
              <a:rPr lang="en-GB" sz="900" dirty="0" smtClean="0"/>
              <a:t>parents etc.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‘Focus on Feelings’ – incl. friendships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Start the Year meetings – sharing key</a:t>
            </a:r>
          </a:p>
          <a:p>
            <a:pPr indent="176213"/>
            <a:r>
              <a:rPr lang="en-GB" sz="900" dirty="0" smtClean="0"/>
              <a:t>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‘In Someone Else’s Shoes’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Regular check ins to support children</a:t>
            </a:r>
          </a:p>
          <a:p>
            <a:pPr marL="176213"/>
            <a:r>
              <a:rPr lang="en-GB" sz="900" dirty="0" smtClean="0"/>
              <a:t>managing anxiety and building self-esteem – incl.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Keeping healthy – teeth, eating,</a:t>
            </a:r>
          </a:p>
          <a:p>
            <a:pPr indent="176213"/>
            <a:r>
              <a:rPr lang="en-GB" sz="900" dirty="0" smtClean="0"/>
              <a:t>muscles and bones.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Focus on being a ‘bucket filler’.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E-safety through computing curriculum </a:t>
            </a:r>
            <a:endParaRPr lang="en-GB" sz="900" dirty="0"/>
          </a:p>
        </p:txBody>
      </p:sp>
      <p:sp>
        <p:nvSpPr>
          <p:cNvPr id="18" name="Rectangle 17"/>
          <p:cNvSpPr/>
          <p:nvPr/>
        </p:nvSpPr>
        <p:spPr>
          <a:xfrm>
            <a:off x="3243790" y="4735091"/>
            <a:ext cx="2568674" cy="1892826"/>
          </a:xfrm>
          <a:prstGeom prst="rect">
            <a:avLst/>
          </a:prstGeom>
          <a:gradFill>
            <a:gsLst>
              <a:gs pos="83117">
                <a:srgbClr val="F2A8A8"/>
              </a:gs>
              <a:gs pos="35000">
                <a:srgbClr val="F5BDBD"/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‘Keeping Healthy’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‘Keeping Safe outside School’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‘Changes in Families’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Start the Year meetings – sharing key</a:t>
            </a:r>
          </a:p>
          <a:p>
            <a:pPr indent="176213"/>
            <a:r>
              <a:rPr lang="en-GB" sz="900" dirty="0" smtClean="0"/>
              <a:t>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E-safety through computing curriculum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Preparation for residential – incl.</a:t>
            </a:r>
          </a:p>
          <a:p>
            <a:pPr indent="176213"/>
            <a:r>
              <a:rPr lang="en-GB" sz="900" dirty="0" smtClean="0"/>
              <a:t>showering, sharing rooms &amp; use of</a:t>
            </a:r>
          </a:p>
          <a:p>
            <a:pPr indent="176213"/>
            <a:r>
              <a:rPr lang="en-GB" sz="900" dirty="0" smtClean="0"/>
              <a:t>cameras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Social intervention groups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Book discussions around Children’s</a:t>
            </a:r>
          </a:p>
          <a:p>
            <a:pPr indent="176213"/>
            <a:r>
              <a:rPr lang="en-GB" sz="900" dirty="0" smtClean="0"/>
              <a:t>Rights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Rights and Responsibilities Charters</a:t>
            </a:r>
            <a:endParaRPr lang="en-GB" sz="900" dirty="0"/>
          </a:p>
        </p:txBody>
      </p:sp>
      <p:sp>
        <p:nvSpPr>
          <p:cNvPr id="19" name="Rectangle 18"/>
          <p:cNvSpPr/>
          <p:nvPr/>
        </p:nvSpPr>
        <p:spPr>
          <a:xfrm>
            <a:off x="9250465" y="4727541"/>
            <a:ext cx="2602292" cy="2031325"/>
          </a:xfrm>
          <a:prstGeom prst="rect">
            <a:avLst/>
          </a:prstGeom>
          <a:gradFill>
            <a:gsLst>
              <a:gs pos="100000">
                <a:srgbClr val="F2A8A8"/>
              </a:gs>
              <a:gs pos="62000">
                <a:srgbClr val="F9BDBD"/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‘Managing Conflict’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‘Taking Responsibility for my own Safety’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err="1" smtClean="0"/>
              <a:t>Bikeability</a:t>
            </a:r>
            <a:r>
              <a:rPr lang="en-GB" sz="900" dirty="0" smtClean="0"/>
              <a:t> – staying safe on the roads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‘Transition and Managing Change’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Start the Year meetings – sharing key</a:t>
            </a:r>
          </a:p>
          <a:p>
            <a:pPr indent="176213"/>
            <a:r>
              <a:rPr lang="en-GB" sz="900" dirty="0" smtClean="0"/>
              <a:t>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Preparation for residential visit – incl. health</a:t>
            </a:r>
          </a:p>
          <a:p>
            <a:pPr indent="176213"/>
            <a:r>
              <a:rPr lang="en-GB" sz="900" dirty="0" smtClean="0"/>
              <a:t>and well-being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School nurse visit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Class / year group assemblies about online</a:t>
            </a:r>
          </a:p>
          <a:p>
            <a:pPr indent="176213"/>
            <a:r>
              <a:rPr lang="en-GB" sz="900" dirty="0" smtClean="0"/>
              <a:t>safety.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Work with the University of Winchester to</a:t>
            </a:r>
          </a:p>
          <a:p>
            <a:pPr indent="176213"/>
            <a:r>
              <a:rPr lang="en-GB" sz="900" dirty="0" smtClean="0"/>
              <a:t>inspire aspirations.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E-safety through computing curriculum</a:t>
            </a:r>
            <a:endParaRPr lang="en-GB" sz="900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403" y="61584"/>
            <a:ext cx="442452" cy="43968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29607" y="97555"/>
            <a:ext cx="440854" cy="438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241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 txBox="1">
            <a:spLocks noGrp="1"/>
          </p:cNvSpPr>
          <p:nvPr>
            <p:ph type="title"/>
          </p:nvPr>
        </p:nvSpPr>
        <p:spPr>
          <a:xfrm>
            <a:off x="3632607" y="131939"/>
            <a:ext cx="4962677" cy="369332"/>
          </a:xfrm>
          <a:prstGeom prst="rect">
            <a:avLst/>
          </a:prstGeom>
          <a:gradFill>
            <a:gsLst>
              <a:gs pos="100000">
                <a:srgbClr val="F2A8A8"/>
              </a:gs>
              <a:gs pos="79000">
                <a:srgbClr val="FCDCDC"/>
              </a:gs>
              <a:gs pos="100000">
                <a:srgbClr val="F5BDBD"/>
              </a:gs>
            </a:gsLst>
            <a:lin ang="5400000" scaled="1"/>
          </a:gradFill>
          <a:ln w="2857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 defTabSz="817474"/>
            <a:r>
              <a:rPr lang="en-GB" sz="2000" b="1" dirty="0" smtClean="0"/>
              <a:t>WPS Safeguarding </a:t>
            </a:r>
            <a:r>
              <a:rPr lang="en-GB" sz="2000" b="1" dirty="0"/>
              <a:t>Curriculum Map</a:t>
            </a:r>
            <a:endParaRPr lang="en-GB" sz="2000" b="1" dirty="0">
              <a:ln/>
              <a:solidFill>
                <a:srgbClr val="FFC000"/>
              </a:solidFill>
              <a:latin typeface="Calibri" panose="020F0502020204030204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48186" y="613657"/>
            <a:ext cx="11550446" cy="3732689"/>
          </a:xfrm>
          <a:gradFill>
            <a:gsLst>
              <a:gs pos="39000">
                <a:srgbClr val="FDEDED"/>
              </a:gs>
              <a:gs pos="57000">
                <a:srgbClr val="FCDCDC"/>
              </a:gs>
              <a:gs pos="92000">
                <a:srgbClr val="F2A8A8"/>
              </a:gs>
              <a:gs pos="75000">
                <a:srgbClr val="F5BDBD"/>
              </a:gs>
            </a:gsLst>
            <a:lin ang="5400000" scaled="1"/>
          </a:gradFill>
          <a:ln w="381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b="1" u="sng" dirty="0" smtClean="0"/>
              <a:t>Whole School </a:t>
            </a:r>
            <a:endParaRPr lang="en-GB" sz="9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Annual </a:t>
            </a:r>
            <a:r>
              <a:rPr lang="en-GB" sz="900" dirty="0"/>
              <a:t>safeguarding training for all staff, 2-yearly training for all </a:t>
            </a:r>
            <a:r>
              <a:rPr lang="en-GB" sz="900" dirty="0" smtClean="0"/>
              <a:t>DSL, </a:t>
            </a:r>
            <a:r>
              <a:rPr lang="en-GB" sz="900" dirty="0"/>
              <a:t>the use of  </a:t>
            </a:r>
            <a:r>
              <a:rPr lang="en-GB" sz="900" dirty="0" smtClean="0"/>
              <a:t>concern record by </a:t>
            </a:r>
            <a:r>
              <a:rPr lang="en-GB" sz="900" dirty="0"/>
              <a:t>all staff to record, action and track incidents that cause concern.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 Staff Development meetings provide updates </a:t>
            </a:r>
            <a:r>
              <a:rPr lang="en-GB" sz="900" dirty="0"/>
              <a:t>on current safeguarding arrangements. Specific workshops </a:t>
            </a:r>
            <a:r>
              <a:rPr lang="en-GB" sz="900" dirty="0" smtClean="0"/>
              <a:t>provided </a:t>
            </a:r>
            <a:r>
              <a:rPr lang="en-GB" sz="900" dirty="0"/>
              <a:t>such as training on trauma, positive touch etc.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Clear </a:t>
            </a:r>
            <a:r>
              <a:rPr lang="en-GB" sz="900" dirty="0"/>
              <a:t>induction procedures for new </a:t>
            </a:r>
            <a:r>
              <a:rPr lang="en-GB" sz="900" dirty="0" smtClean="0"/>
              <a:t>staff.</a:t>
            </a:r>
            <a:endParaRPr lang="en-GB" sz="9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Assemblies </a:t>
            </a:r>
            <a:r>
              <a:rPr lang="en-GB" sz="900" dirty="0"/>
              <a:t>regularly and throughout the year focused on kindness, empathy, developing good relationships, anti-bullying, responsible behaviour, staying safe online, personal</a:t>
            </a:r>
          </a:p>
          <a:p>
            <a:pPr marL="0" indent="176213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900" dirty="0"/>
              <a:t>safety and staying safe when out and about (e.g. road &amp; safety in the dark).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NSPCC </a:t>
            </a:r>
            <a:r>
              <a:rPr lang="en-GB" sz="900" dirty="0"/>
              <a:t>assembly and workshops every 2 years – whole school assembly and workshops with pupils in Y5&amp;6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Online Safety </a:t>
            </a:r>
            <a:r>
              <a:rPr lang="en-GB" sz="900" dirty="0"/>
              <a:t>through computing curriculum </a:t>
            </a:r>
            <a:r>
              <a:rPr lang="en-GB" sz="900" dirty="0" smtClean="0"/>
              <a:t>and never miss and opportunity, </a:t>
            </a:r>
            <a:r>
              <a:rPr lang="en-GB" sz="900" dirty="0" err="1" smtClean="0"/>
              <a:t>Woolton</a:t>
            </a:r>
            <a:r>
              <a:rPr lang="en-GB" sz="900" dirty="0" smtClean="0"/>
              <a:t> Web way and parents/carers Newsletter</a:t>
            </a:r>
            <a:endParaRPr lang="en-GB" sz="9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Regular </a:t>
            </a:r>
            <a:r>
              <a:rPr lang="en-GB" sz="900" dirty="0"/>
              <a:t>reminders to parents about how to help children stay safe online, sleep well etc. Useful links and tips shared on </a:t>
            </a:r>
            <a:r>
              <a:rPr lang="en-GB" sz="900" dirty="0" smtClean="0"/>
              <a:t>twitter.</a:t>
            </a:r>
            <a:endParaRPr lang="en-GB" sz="900" dirty="0"/>
          </a:p>
          <a:p>
            <a:pPr marL="0" indent="176213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900" dirty="0"/>
              <a:t>parents of these and signpost parents to other useful information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Our </a:t>
            </a:r>
            <a:r>
              <a:rPr lang="en-GB" sz="900" dirty="0"/>
              <a:t>RE curriculum includes units which celebrate diversity and caring for </a:t>
            </a:r>
            <a:r>
              <a:rPr lang="en-GB" sz="900" dirty="0" smtClean="0"/>
              <a:t>others</a:t>
            </a:r>
            <a:endParaRPr lang="en-GB" sz="9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Positive </a:t>
            </a:r>
            <a:r>
              <a:rPr lang="en-GB" sz="900" dirty="0"/>
              <a:t>behaviour management  </a:t>
            </a:r>
            <a:r>
              <a:rPr lang="en-GB" sz="900" dirty="0" smtClean="0"/>
              <a:t>weekly themes.</a:t>
            </a:r>
            <a:endParaRPr lang="en-GB" sz="9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Themed </a:t>
            </a:r>
            <a:r>
              <a:rPr lang="en-GB" sz="900" dirty="0"/>
              <a:t>weeks highlighting the importance of kindness and positive relationships.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Transition </a:t>
            </a:r>
            <a:r>
              <a:rPr lang="en-GB" sz="900" dirty="0"/>
              <a:t>work each year on moving year group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Admin </a:t>
            </a:r>
            <a:r>
              <a:rPr lang="en-GB" sz="900" dirty="0"/>
              <a:t>Team ensure that information about pupils’ allergies is shared with staff.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‘</a:t>
            </a:r>
            <a:r>
              <a:rPr lang="en-GB" sz="900" dirty="0"/>
              <a:t>Open Door’ policy with parents – frequent communication is welcomed and encouraged by staff. </a:t>
            </a:r>
            <a:endParaRPr lang="en-GB" sz="9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Positive </a:t>
            </a:r>
            <a:r>
              <a:rPr lang="en-GB" sz="900" dirty="0"/>
              <a:t>mental health &amp; well-being </a:t>
            </a:r>
            <a:r>
              <a:rPr lang="en-GB" sz="900" dirty="0" smtClean="0"/>
              <a:t>– Team </a:t>
            </a:r>
            <a:r>
              <a:rPr lang="en-GB" sz="900" dirty="0"/>
              <a:t>Teach trained staff,  </a:t>
            </a:r>
            <a:r>
              <a:rPr lang="en-GB" sz="900" dirty="0" smtClean="0"/>
              <a:t>Pastoral Support Team,  Quiet Place, Time to talk, Think yourself Great, </a:t>
            </a:r>
            <a:r>
              <a:rPr lang="en-GB" sz="900" dirty="0" err="1" smtClean="0"/>
              <a:t>Gingerbear</a:t>
            </a:r>
            <a:endParaRPr lang="en-GB" sz="900" dirty="0"/>
          </a:p>
          <a:p>
            <a:pPr marL="0" indent="176213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900" dirty="0"/>
              <a:t>school &amp; support sought from external agencies (CAHMS, play therapy etc.) when required. </a:t>
            </a:r>
            <a:r>
              <a:rPr lang="en-GB" sz="900" dirty="0" err="1"/>
              <a:t>Lunchclub</a:t>
            </a:r>
            <a:r>
              <a:rPr lang="en-GB" sz="900" dirty="0"/>
              <a:t> provision for specific children – a safe space.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Site </a:t>
            </a:r>
            <a:r>
              <a:rPr lang="en-GB" sz="900" dirty="0"/>
              <a:t>risk assessments in place and regular off-site risk assessments and permissions completed when organising trips and off-site activities.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Family </a:t>
            </a:r>
            <a:r>
              <a:rPr lang="en-GB" sz="900" dirty="0"/>
              <a:t>Support Worker works closely with </a:t>
            </a:r>
            <a:r>
              <a:rPr lang="en-GB" sz="900" dirty="0" smtClean="0"/>
              <a:t>families </a:t>
            </a:r>
            <a:r>
              <a:rPr lang="en-GB" sz="900" dirty="0"/>
              <a:t>across the school, supporting mental and physical health and well-being, good routines and parenting support,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/>
              <a:t>including working alongside health professionals and Foodbanks where necessary. Specific workshops delivered, e.g. safe use of the internet at home, </a:t>
            </a:r>
            <a:r>
              <a:rPr lang="en-GB" sz="900" dirty="0" smtClean="0"/>
              <a:t>laptop provision</a:t>
            </a:r>
            <a:endParaRPr lang="en-GB" sz="9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Work </a:t>
            </a:r>
            <a:r>
              <a:rPr lang="en-GB" sz="900" dirty="0"/>
              <a:t>with health services re immunisations, health &amp; weight checks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Regular </a:t>
            </a:r>
            <a:r>
              <a:rPr lang="en-GB" sz="900" dirty="0"/>
              <a:t>fire </a:t>
            </a:r>
            <a:r>
              <a:rPr lang="en-GB" sz="900" dirty="0" smtClean="0"/>
              <a:t>drills, </a:t>
            </a:r>
            <a:r>
              <a:rPr lang="en-GB" sz="900" dirty="0"/>
              <a:t>ensuring pupils know what to do in the case of an emergency</a:t>
            </a:r>
            <a:r>
              <a:rPr lang="en-GB" sz="900" dirty="0" smtClean="0"/>
              <a:t>. Staff review of lock down </a:t>
            </a:r>
            <a:r>
              <a:rPr lang="en-GB" sz="900" dirty="0" err="1" smtClean="0"/>
              <a:t>pocredure</a:t>
            </a:r>
            <a:endParaRPr lang="en-GB" sz="9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School </a:t>
            </a:r>
            <a:r>
              <a:rPr lang="en-GB" sz="900" dirty="0"/>
              <a:t>Council are proactive in listening to pupils’ views and acting on concerns and ideas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The </a:t>
            </a:r>
            <a:r>
              <a:rPr lang="en-GB" sz="900" dirty="0"/>
              <a:t>use of the outdoor environment and local community to promote health &amp; well-being – sports &amp; PE activities, </a:t>
            </a:r>
            <a:r>
              <a:rPr lang="en-GB" sz="900" dirty="0" smtClean="0"/>
              <a:t>LSSP Activities, Cross Country</a:t>
            </a:r>
            <a:endParaRPr lang="en-GB" sz="900" dirty="0"/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348186" y="4414683"/>
            <a:ext cx="2615381" cy="327432"/>
          </a:xfrm>
          <a:prstGeom prst="rect">
            <a:avLst/>
          </a:prstGeom>
          <a:gradFill>
            <a:gsLst>
              <a:gs pos="0">
                <a:srgbClr val="F9BDBD"/>
              </a:gs>
              <a:gs pos="50000">
                <a:srgbClr val="F8AEAE"/>
              </a:gs>
              <a:gs pos="100000">
                <a:srgbClr val="F0AE9C"/>
              </a:gs>
            </a:gsLst>
            <a:lin ang="5400000" scaled="1"/>
          </a:gradFill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179251" indent="-179251" algn="l" defTabSz="717006" rtl="0" eaLnBrk="1" latinLnBrk="0" hangingPunct="1">
              <a:lnSpc>
                <a:spcPct val="90000"/>
              </a:lnSpc>
              <a:spcBef>
                <a:spcPts val="784"/>
              </a:spcBef>
              <a:buFont typeface="Arial" panose="020B0604020202020204" pitchFamily="34" charset="0"/>
              <a:buChar char="•"/>
              <a:defRPr sz="21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75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25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5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476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326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7176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027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88773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276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GB" sz="1400" b="1" dirty="0" smtClean="0"/>
              <a:t>Nursery </a:t>
            </a:r>
            <a:endParaRPr lang="en-GB" sz="1600" b="1" dirty="0"/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3187251" y="4688550"/>
            <a:ext cx="2675973" cy="211661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179251" indent="-179251" algn="l" defTabSz="717006" rtl="0" eaLnBrk="1" latinLnBrk="0" hangingPunct="1">
              <a:lnSpc>
                <a:spcPct val="90000"/>
              </a:lnSpc>
              <a:spcBef>
                <a:spcPts val="784"/>
              </a:spcBef>
              <a:buFont typeface="Arial" panose="020B0604020202020204" pitchFamily="34" charset="0"/>
              <a:buChar char="•"/>
              <a:defRPr sz="21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75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25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5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476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326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7176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027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88773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276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en-GB" sz="900" dirty="0"/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6129552" y="4670323"/>
            <a:ext cx="2723537" cy="2145763"/>
          </a:xfrm>
          <a:prstGeom prst="rect">
            <a:avLst/>
          </a:prstGeom>
          <a:gradFill>
            <a:gsLst>
              <a:gs pos="90260">
                <a:srgbClr val="F2A8A8"/>
              </a:gs>
              <a:gs pos="48000">
                <a:srgbClr val="F9BDBD"/>
              </a:gs>
            </a:gsLst>
            <a:lin ang="5400000" scaled="1"/>
          </a:gradFill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179251" indent="-179251" algn="l" defTabSz="717006" rtl="0" eaLnBrk="1" latinLnBrk="0" hangingPunct="1">
              <a:lnSpc>
                <a:spcPct val="90000"/>
              </a:lnSpc>
              <a:spcBef>
                <a:spcPts val="784"/>
              </a:spcBef>
              <a:buFont typeface="Arial" panose="020B0604020202020204" pitchFamily="34" charset="0"/>
              <a:buChar char="•"/>
              <a:defRPr sz="21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75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25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5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476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326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7176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027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88773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276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Online-safety </a:t>
            </a:r>
            <a:r>
              <a:rPr lang="en-GB" sz="900" dirty="0"/>
              <a:t>through computing curriculum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It’s </a:t>
            </a:r>
            <a:r>
              <a:rPr lang="en-GB" sz="900" dirty="0"/>
              <a:t>my Body’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‘</a:t>
            </a:r>
            <a:r>
              <a:rPr lang="en-GB" sz="900" dirty="0"/>
              <a:t>Risks and Pressures’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Intervention </a:t>
            </a:r>
            <a:r>
              <a:rPr lang="en-GB" sz="900" dirty="0"/>
              <a:t>groups to support pupils</a:t>
            </a:r>
          </a:p>
          <a:p>
            <a:pPr marL="0" indent="176213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900" dirty="0"/>
              <a:t>social and communication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Start </a:t>
            </a:r>
            <a:r>
              <a:rPr lang="en-GB" sz="900" dirty="0"/>
              <a:t>the Year meetings – sharing key</a:t>
            </a:r>
          </a:p>
          <a:p>
            <a:pPr marL="0" indent="176213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900" dirty="0"/>
              <a:t>information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interactions </a:t>
            </a:r>
            <a:r>
              <a:rPr lang="en-GB" sz="900" dirty="0"/>
              <a:t>and pastoral support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Weekly </a:t>
            </a:r>
            <a:r>
              <a:rPr lang="en-GB" sz="900" dirty="0"/>
              <a:t>class / year group assemblies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Circle </a:t>
            </a:r>
            <a:r>
              <a:rPr lang="en-GB" sz="900" dirty="0"/>
              <a:t>time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Enhanced </a:t>
            </a:r>
            <a:r>
              <a:rPr lang="en-GB" sz="900" dirty="0"/>
              <a:t>communication with parents</a:t>
            </a:r>
          </a:p>
          <a:p>
            <a:pPr marL="0" indent="176213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900" dirty="0"/>
              <a:t>of key </a:t>
            </a:r>
            <a:r>
              <a:rPr lang="en-GB" sz="900" dirty="0" smtClean="0"/>
              <a:t>pupils</a:t>
            </a:r>
            <a:endParaRPr lang="en-GB" sz="900" dirty="0"/>
          </a:p>
        </p:txBody>
      </p:sp>
      <p:sp>
        <p:nvSpPr>
          <p:cNvPr id="11" name="Content Placeholder 5"/>
          <p:cNvSpPr txBox="1">
            <a:spLocks/>
          </p:cNvSpPr>
          <p:nvPr/>
        </p:nvSpPr>
        <p:spPr>
          <a:xfrm>
            <a:off x="9204591" y="4688550"/>
            <a:ext cx="2694041" cy="211661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179251" indent="-179251" algn="l" defTabSz="717006" rtl="0" eaLnBrk="1" latinLnBrk="0" hangingPunct="1">
              <a:lnSpc>
                <a:spcPct val="90000"/>
              </a:lnSpc>
              <a:spcBef>
                <a:spcPts val="784"/>
              </a:spcBef>
              <a:buFont typeface="Arial" panose="020B0604020202020204" pitchFamily="34" charset="0"/>
              <a:buChar char="•"/>
              <a:defRPr sz="21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75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25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5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476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326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7176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027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88773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276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en-GB" sz="900" dirty="0"/>
          </a:p>
        </p:txBody>
      </p:sp>
      <p:sp>
        <p:nvSpPr>
          <p:cNvPr id="12" name="Content Placeholder 5"/>
          <p:cNvSpPr txBox="1">
            <a:spLocks/>
          </p:cNvSpPr>
          <p:nvPr/>
        </p:nvSpPr>
        <p:spPr>
          <a:xfrm>
            <a:off x="348186" y="4680892"/>
            <a:ext cx="2615381" cy="2135194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179251" indent="-179251" algn="l" defTabSz="717006" rtl="0" eaLnBrk="1" latinLnBrk="0" hangingPunct="1">
              <a:lnSpc>
                <a:spcPct val="90000"/>
              </a:lnSpc>
              <a:spcBef>
                <a:spcPts val="784"/>
              </a:spcBef>
              <a:buFont typeface="Arial" panose="020B0604020202020204" pitchFamily="34" charset="0"/>
              <a:buChar char="•"/>
              <a:defRPr sz="21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75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25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5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476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326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7176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027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88773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276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n-GB" sz="900" dirty="0"/>
          </a:p>
        </p:txBody>
      </p:sp>
      <p:sp>
        <p:nvSpPr>
          <p:cNvPr id="13" name="Content Placeholder 5"/>
          <p:cNvSpPr txBox="1">
            <a:spLocks/>
          </p:cNvSpPr>
          <p:nvPr/>
        </p:nvSpPr>
        <p:spPr>
          <a:xfrm>
            <a:off x="3181473" y="4414683"/>
            <a:ext cx="2681751" cy="281658"/>
          </a:xfrm>
          <a:prstGeom prst="rect">
            <a:avLst/>
          </a:prstGeom>
          <a:gradFill>
            <a:gsLst>
              <a:gs pos="0">
                <a:srgbClr val="F9BDBD"/>
              </a:gs>
              <a:gs pos="59000">
                <a:srgbClr val="F8AEAE"/>
              </a:gs>
              <a:gs pos="100000">
                <a:srgbClr val="F0AE9C"/>
              </a:gs>
            </a:gsLst>
            <a:lin ang="5400000" scaled="1"/>
          </a:gradFill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179251" indent="-179251" algn="l" defTabSz="717006" rtl="0" eaLnBrk="1" latinLnBrk="0" hangingPunct="1">
              <a:lnSpc>
                <a:spcPct val="90000"/>
              </a:lnSpc>
              <a:spcBef>
                <a:spcPts val="784"/>
              </a:spcBef>
              <a:buFont typeface="Arial" panose="020B0604020202020204" pitchFamily="34" charset="0"/>
              <a:buChar char="•"/>
              <a:defRPr sz="21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75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25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5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476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326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7176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027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88773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276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GB" sz="1400" b="1" dirty="0" smtClean="0"/>
              <a:t>Reception </a:t>
            </a:r>
            <a:endParaRPr lang="en-GB" sz="1400" b="1" dirty="0"/>
          </a:p>
        </p:txBody>
      </p:sp>
      <p:sp>
        <p:nvSpPr>
          <p:cNvPr id="14" name="Content Placeholder 5"/>
          <p:cNvSpPr txBox="1">
            <a:spLocks/>
          </p:cNvSpPr>
          <p:nvPr/>
        </p:nvSpPr>
        <p:spPr>
          <a:xfrm>
            <a:off x="6129552" y="4414683"/>
            <a:ext cx="2723537" cy="264213"/>
          </a:xfrm>
          <a:prstGeom prst="rect">
            <a:avLst/>
          </a:prstGeom>
          <a:gradFill>
            <a:gsLst>
              <a:gs pos="0">
                <a:srgbClr val="F9BDBD"/>
              </a:gs>
              <a:gs pos="54000">
                <a:srgbClr val="F8AEAE"/>
              </a:gs>
              <a:gs pos="100000">
                <a:srgbClr val="F0AE9C"/>
              </a:gs>
            </a:gsLst>
            <a:lin ang="5400000" scaled="1"/>
          </a:gradFill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179251" indent="-179251" algn="l" defTabSz="717006" rtl="0" eaLnBrk="1" latinLnBrk="0" hangingPunct="1">
              <a:lnSpc>
                <a:spcPct val="90000"/>
              </a:lnSpc>
              <a:spcBef>
                <a:spcPts val="784"/>
              </a:spcBef>
              <a:buFont typeface="Arial" panose="020B0604020202020204" pitchFamily="34" charset="0"/>
              <a:buChar char="•"/>
              <a:defRPr sz="21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75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25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5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476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326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7176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027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88773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276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GB" sz="1400" b="1" dirty="0" smtClean="0"/>
              <a:t> Year 1 </a:t>
            </a:r>
            <a:endParaRPr lang="en-GB" sz="2000" b="1" dirty="0"/>
          </a:p>
        </p:txBody>
      </p:sp>
      <p:sp>
        <p:nvSpPr>
          <p:cNvPr id="15" name="Content Placeholder 5"/>
          <p:cNvSpPr txBox="1">
            <a:spLocks/>
          </p:cNvSpPr>
          <p:nvPr/>
        </p:nvSpPr>
        <p:spPr>
          <a:xfrm>
            <a:off x="9204591" y="4405715"/>
            <a:ext cx="2694041" cy="282835"/>
          </a:xfrm>
          <a:prstGeom prst="rect">
            <a:avLst/>
          </a:prstGeom>
          <a:gradFill>
            <a:gsLst>
              <a:gs pos="0">
                <a:srgbClr val="F9BDBD"/>
              </a:gs>
              <a:gs pos="76000">
                <a:srgbClr val="F2A8A8"/>
              </a:gs>
            </a:gsLst>
            <a:lin ang="5400000" scaled="1"/>
          </a:gradFill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179251" indent="-179251" algn="l" defTabSz="717006" rtl="0" eaLnBrk="1" latinLnBrk="0" hangingPunct="1">
              <a:lnSpc>
                <a:spcPct val="90000"/>
              </a:lnSpc>
              <a:spcBef>
                <a:spcPts val="784"/>
              </a:spcBef>
              <a:buFont typeface="Arial" panose="020B0604020202020204" pitchFamily="34" charset="0"/>
              <a:buChar char="•"/>
              <a:defRPr sz="21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75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25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5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476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326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7176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027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88773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276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GB" sz="1400" b="1" dirty="0" smtClean="0"/>
              <a:t>Year2</a:t>
            </a:r>
            <a:endParaRPr lang="en-GB" sz="1400" b="1" dirty="0"/>
          </a:p>
        </p:txBody>
      </p:sp>
      <p:sp>
        <p:nvSpPr>
          <p:cNvPr id="16" name="Rectangle 15"/>
          <p:cNvSpPr/>
          <p:nvPr/>
        </p:nvSpPr>
        <p:spPr>
          <a:xfrm>
            <a:off x="377680" y="4731195"/>
            <a:ext cx="2549021" cy="1754326"/>
          </a:xfrm>
          <a:prstGeom prst="rect">
            <a:avLst/>
          </a:prstGeom>
          <a:gradFill>
            <a:gsLst>
              <a:gs pos="94156">
                <a:srgbClr val="F2A8A8"/>
              </a:gs>
              <a:gs pos="23000">
                <a:srgbClr val="F5BDBD"/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‘Keeping Safe in School’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End of the day routines, meeting</a:t>
            </a:r>
          </a:p>
          <a:p>
            <a:pPr marL="176213"/>
            <a:r>
              <a:rPr lang="en-GB" sz="900" dirty="0" smtClean="0"/>
              <a:t>parents etc.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‘Focus on Feelings’ – incl. friendships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Start the Year meetings – sharing key</a:t>
            </a:r>
          </a:p>
          <a:p>
            <a:pPr indent="176213"/>
            <a:r>
              <a:rPr lang="en-GB" sz="900" dirty="0" smtClean="0"/>
              <a:t>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‘’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Regular check ins to support children</a:t>
            </a:r>
          </a:p>
          <a:p>
            <a:pPr marL="176213"/>
            <a:r>
              <a:rPr lang="en-GB" sz="900" dirty="0" smtClean="0"/>
              <a:t>managing anxiety and building self-esteem – incl. 2 by 10.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Keeping healthy – teeth, eating,</a:t>
            </a:r>
          </a:p>
          <a:p>
            <a:pPr indent="176213"/>
            <a:r>
              <a:rPr lang="en-GB" sz="900" dirty="0" smtClean="0"/>
              <a:t>muscles and bones.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243790" y="4735091"/>
            <a:ext cx="2568674" cy="1061829"/>
          </a:xfrm>
          <a:prstGeom prst="rect">
            <a:avLst/>
          </a:prstGeom>
          <a:gradFill>
            <a:gsLst>
              <a:gs pos="83117">
                <a:srgbClr val="F2A8A8"/>
              </a:gs>
              <a:gs pos="35000">
                <a:srgbClr val="F5BDBD"/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‘Keeping Healthy’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‘Keeping Safe outside School’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‘Changes in Families’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Start the Year meetings – sharing key</a:t>
            </a:r>
          </a:p>
          <a:p>
            <a:pPr indent="176213"/>
            <a:r>
              <a:rPr lang="en-GB" sz="900" dirty="0" smtClean="0"/>
              <a:t>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Online-safety </a:t>
            </a:r>
          </a:p>
          <a:p>
            <a:endParaRPr lang="en-GB" sz="900" dirty="0" smtClean="0"/>
          </a:p>
        </p:txBody>
      </p:sp>
      <p:sp>
        <p:nvSpPr>
          <p:cNvPr id="19" name="Rectangle 18"/>
          <p:cNvSpPr/>
          <p:nvPr/>
        </p:nvSpPr>
        <p:spPr>
          <a:xfrm>
            <a:off x="9250465" y="4727541"/>
            <a:ext cx="2602292" cy="1338828"/>
          </a:xfrm>
          <a:prstGeom prst="rect">
            <a:avLst/>
          </a:prstGeom>
          <a:gradFill>
            <a:gsLst>
              <a:gs pos="100000">
                <a:srgbClr val="F2A8A8"/>
              </a:gs>
              <a:gs pos="62000">
                <a:srgbClr val="F9BDBD"/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‘Managing Conflict’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‘Taking Responsibility for my own Safety’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‘Transition and Managing Change’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Start the Year meetings – sharing key</a:t>
            </a:r>
          </a:p>
          <a:p>
            <a:pPr indent="176213"/>
            <a:r>
              <a:rPr lang="en-GB" sz="900" dirty="0" smtClean="0"/>
              <a:t>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School nurse visit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Class / year group assemblies about online</a:t>
            </a:r>
          </a:p>
          <a:p>
            <a:pPr indent="176213"/>
            <a:r>
              <a:rPr lang="en-GB" sz="900" dirty="0" smtClean="0"/>
              <a:t>safety.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E-safety through computing curriculum</a:t>
            </a:r>
            <a:endParaRPr lang="en-GB" sz="900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403" y="61584"/>
            <a:ext cx="442452" cy="43968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29607" y="97555"/>
            <a:ext cx="440854" cy="438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05459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33049</TotalTime>
  <Words>1343</Words>
  <Application>Microsoft Office PowerPoint</Application>
  <PresentationFormat>Widescreen</PresentationFormat>
  <Paragraphs>152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WPS Safeguarding Curriculum Map</vt:lpstr>
      <vt:lpstr>WPS Safeguarding Curriculum Map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Suad Ashoor</dc:creator>
  <cp:lastModifiedBy>Jane</cp:lastModifiedBy>
  <cp:revision>20</cp:revision>
  <dcterms:created xsi:type="dcterms:W3CDTF">2021-10-07T15:55:45Z</dcterms:created>
  <dcterms:modified xsi:type="dcterms:W3CDTF">2024-09-18T11:57:33Z</dcterms:modified>
</cp:coreProperties>
</file>